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rvo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bold.fntdata"/><Relationship Id="rId25" Type="http://schemas.openxmlformats.org/officeDocument/2006/relationships/font" Target="fonts/Arvo-regular.fntdata"/><Relationship Id="rId28" Type="http://schemas.openxmlformats.org/officeDocument/2006/relationships/font" Target="fonts/Arvo-boldItalic.fntdata"/><Relationship Id="rId27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0733042df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0733042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0733042df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0733042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0733042df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0733042d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0733042df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0733042d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733042df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0733042d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072b56a35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072b56a3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072b56a35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072b56a3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33042df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33042d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072b56a35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4072b56a3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0733042df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40733042d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1100"/>
              <a:buFont typeface="Arial"/>
              <a:buNone/>
            </a:pPr>
            <a:r>
              <a:rPr lang="en"/>
              <a:t>The process can also be referred to as talent analytics, people analytics, or even workforce analytics.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Unfortunately, raw data on its own cannot actually </a:t>
            </a:r>
            <a:br>
              <a:rPr lang="en"/>
            </a:br>
            <a:r>
              <a:rPr lang="en"/>
              <a:t>provide any useful insight. It would be like looking </a:t>
            </a:r>
            <a:br>
              <a:rPr lang="en"/>
            </a:br>
            <a:r>
              <a:rPr lang="en"/>
              <a:t>at a large spreadsheet full of numbers and words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0733042df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0733042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0733042df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0733042d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0733042df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0733042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733042df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0733042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733042df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0733042d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5"/>
                </a:solidFill>
              </a:rPr>
              <a:t>“</a:t>
            </a:r>
            <a:endParaRPr b="1" sz="7200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ameedibrh/tempgitaugust2022/blob/master/Sprint2.ipynb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174575" y="969900"/>
            <a:ext cx="7050600" cy="15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IBM HR Analytics </a:t>
            </a:r>
            <a:br>
              <a:rPr lang="en" sz="4100"/>
            </a:br>
            <a:r>
              <a:rPr lang="en" sz="4100"/>
              <a:t>Employee Attrition</a:t>
            </a:r>
            <a:endParaRPr sz="4100"/>
          </a:p>
        </p:txBody>
      </p:sp>
      <p:sp>
        <p:nvSpPr>
          <p:cNvPr id="185" name="Google Shape;185;p11"/>
          <p:cNvSpPr txBox="1"/>
          <p:nvPr/>
        </p:nvSpPr>
        <p:spPr>
          <a:xfrm>
            <a:off x="6901200" y="3075375"/>
            <a:ext cx="224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Kiran Raj Karthi S.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Hameed I. 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Harshini S.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Akhila J.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6901200" y="2851700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Hello! We Are :</a:t>
            </a:r>
            <a:endParaRPr b="1" i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26308" l="27662" r="0" t="0"/>
          <a:stretch/>
        </p:blipFill>
        <p:spPr>
          <a:xfrm>
            <a:off x="80575" y="2471100"/>
            <a:ext cx="1456500" cy="148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613" y="2462400"/>
            <a:ext cx="1501200" cy="150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5">
            <a:alphaModFix/>
          </a:blip>
          <a:srcRect b="21900" l="14069" r="13555" t="5724"/>
          <a:stretch/>
        </p:blipFill>
        <p:spPr>
          <a:xfrm>
            <a:off x="4676625" y="2462400"/>
            <a:ext cx="1501200" cy="150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0100" y="2482343"/>
            <a:ext cx="1456500" cy="146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0" y="1396775"/>
            <a:ext cx="59436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980525" y="791075"/>
            <a:ext cx="536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Distance from Home vs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Attrition Distribution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LIFE BALANCE</a:t>
            </a:r>
            <a:endParaRPr/>
          </a:p>
        </p:txBody>
      </p:sp>
      <p:sp>
        <p:nvSpPr>
          <p:cNvPr id="311" name="Google Shape;311;p21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analyse it!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21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980525" y="791075"/>
            <a:ext cx="536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Attrition Distribution vs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Work Life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Balance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0" name="Google Shape;3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25" y="1279225"/>
            <a:ext cx="6536473" cy="3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AGE A FACTOR?</a:t>
            </a:r>
            <a:endParaRPr/>
          </a:p>
        </p:txBody>
      </p:sp>
      <p:sp>
        <p:nvSpPr>
          <p:cNvPr id="326" name="Google Shape;326;p2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Maybe? Let’s have a look at our data..</a:t>
            </a:r>
            <a:endParaRPr/>
          </a:p>
        </p:txBody>
      </p:sp>
      <p:sp>
        <p:nvSpPr>
          <p:cNvPr id="327" name="Google Shape;327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42338"/>
            <a:ext cx="59436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 txBox="1"/>
          <p:nvPr/>
        </p:nvSpPr>
        <p:spPr>
          <a:xfrm>
            <a:off x="980525" y="791075"/>
            <a:ext cx="536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Attrition Counts vs Age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CORRECTIONAL</a:t>
            </a:r>
            <a:r>
              <a:rPr lang="en"/>
              <a:t> MATRIX</a:t>
            </a:r>
            <a:endParaRPr/>
          </a:p>
        </p:txBody>
      </p:sp>
      <p:sp>
        <p:nvSpPr>
          <p:cNvPr id="341" name="Google Shape;341;p2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explore the correlation between the elements!!</a:t>
            </a:r>
            <a:endParaRPr/>
          </a:p>
        </p:txBody>
      </p:sp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26"/>
          <p:cNvSpPr txBox="1"/>
          <p:nvPr/>
        </p:nvSpPr>
        <p:spPr>
          <a:xfrm>
            <a:off x="6912300" y="1661325"/>
            <a:ext cx="536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CORRELATION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MATRIX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0" name="Google Shape;3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700" y="0"/>
            <a:ext cx="4927196" cy="52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WALK-THROUGH</a:t>
            </a:r>
            <a:endParaRPr/>
          </a:p>
        </p:txBody>
      </p:sp>
      <p:sp>
        <p:nvSpPr>
          <p:cNvPr id="356" name="Google Shape;356;p27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Taking you all on a tour of our code…</a:t>
            </a:r>
            <a:endParaRPr/>
          </a:p>
        </p:txBody>
      </p:sp>
      <p:sp>
        <p:nvSpPr>
          <p:cNvPr id="357" name="Google Shape;35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463525" y="0"/>
            <a:ext cx="38742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Additional</a:t>
            </a:r>
            <a:endParaRPr b="1" sz="5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6384475" y="3290225"/>
            <a:ext cx="267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https://github.com/hameedibrh/tempgitaugust2022/blob/master/Sprint2.ipynb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00" y="2541650"/>
            <a:ext cx="1330801" cy="7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932350" y="462188"/>
            <a:ext cx="4639500" cy="6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6" name="Google Shape;366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7" name="Google Shape;367;p2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68" name="Google Shape;368;p2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75" y="1493452"/>
            <a:ext cx="3627650" cy="34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932350" y="462188"/>
            <a:ext cx="4639500" cy="6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8" name="Google Shape;388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9" name="Google Shape;389;p29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90" name="Google Shape;390;p29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29"/>
          <p:cNvGrpSpPr/>
          <p:nvPr/>
        </p:nvGrpSpPr>
        <p:grpSpPr>
          <a:xfrm>
            <a:off x="2258704" y="2203267"/>
            <a:ext cx="4449901" cy="742745"/>
            <a:chOff x="-1535283" y="1287960"/>
            <a:chExt cx="11486579" cy="2067200"/>
          </a:xfrm>
        </p:grpSpPr>
        <p:sp>
          <p:nvSpPr>
            <p:cNvPr id="405" name="Google Shape;405;p29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10" name="Google Shape;410;p29"/>
          <p:cNvGrpSpPr/>
          <p:nvPr/>
        </p:nvGrpSpPr>
        <p:grpSpPr>
          <a:xfrm>
            <a:off x="2258704" y="3669176"/>
            <a:ext cx="4449901" cy="742745"/>
            <a:chOff x="-1535283" y="1287960"/>
            <a:chExt cx="11486579" cy="2067200"/>
          </a:xfrm>
        </p:grpSpPr>
        <p:sp>
          <p:nvSpPr>
            <p:cNvPr id="411" name="Google Shape;411;p29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16" name="Google Shape;416;p29"/>
          <p:cNvGrpSpPr/>
          <p:nvPr/>
        </p:nvGrpSpPr>
        <p:grpSpPr>
          <a:xfrm>
            <a:off x="2258704" y="1415445"/>
            <a:ext cx="4449901" cy="742745"/>
            <a:chOff x="-1535283" y="1287960"/>
            <a:chExt cx="11486579" cy="2067200"/>
          </a:xfrm>
        </p:grpSpPr>
        <p:sp>
          <p:nvSpPr>
            <p:cNvPr id="417" name="Google Shape;417;p29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1" name="Google Shape;421;p29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22" name="Google Shape;422;p29"/>
          <p:cNvSpPr txBox="1"/>
          <p:nvPr>
            <p:ph idx="4294967295" type="ctrTitle"/>
          </p:nvPr>
        </p:nvSpPr>
        <p:spPr>
          <a:xfrm>
            <a:off x="2752840" y="1570016"/>
            <a:ext cx="3456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Total Working Years</a:t>
            </a:r>
            <a:endParaRPr sz="3000"/>
          </a:p>
        </p:txBody>
      </p:sp>
      <p:sp>
        <p:nvSpPr>
          <p:cNvPr id="423" name="Google Shape;423;p29"/>
          <p:cNvSpPr txBox="1"/>
          <p:nvPr>
            <p:ph idx="4294967295" type="ctrTitle"/>
          </p:nvPr>
        </p:nvSpPr>
        <p:spPr>
          <a:xfrm>
            <a:off x="2752840" y="3821846"/>
            <a:ext cx="3456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Monthly Income</a:t>
            </a:r>
            <a:endParaRPr sz="3000"/>
          </a:p>
        </p:txBody>
      </p:sp>
      <p:sp>
        <p:nvSpPr>
          <p:cNvPr id="424" name="Google Shape;424;p29"/>
          <p:cNvSpPr txBox="1"/>
          <p:nvPr>
            <p:ph idx="4294967295" type="ctrTitle"/>
          </p:nvPr>
        </p:nvSpPr>
        <p:spPr>
          <a:xfrm>
            <a:off x="2752840" y="2317475"/>
            <a:ext cx="3456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Job Level</a:t>
            </a:r>
            <a:endParaRPr sz="3000"/>
          </a:p>
        </p:txBody>
      </p:sp>
      <p:grpSp>
        <p:nvGrpSpPr>
          <p:cNvPr id="425" name="Google Shape;425;p29"/>
          <p:cNvGrpSpPr/>
          <p:nvPr/>
        </p:nvGrpSpPr>
        <p:grpSpPr>
          <a:xfrm>
            <a:off x="2255889" y="4422928"/>
            <a:ext cx="4449901" cy="742745"/>
            <a:chOff x="-1535283" y="1287960"/>
            <a:chExt cx="11486579" cy="2067200"/>
          </a:xfrm>
        </p:grpSpPr>
        <p:sp>
          <p:nvSpPr>
            <p:cNvPr id="426" name="Google Shape;426;p29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7" name="Google Shape;427;p29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31" name="Google Shape;431;p29"/>
          <p:cNvGrpSpPr/>
          <p:nvPr/>
        </p:nvGrpSpPr>
        <p:grpSpPr>
          <a:xfrm>
            <a:off x="2151159" y="2914155"/>
            <a:ext cx="4639429" cy="907708"/>
            <a:chOff x="-1535283" y="1287960"/>
            <a:chExt cx="11486579" cy="2067200"/>
          </a:xfrm>
        </p:grpSpPr>
        <p:sp>
          <p:nvSpPr>
            <p:cNvPr id="432" name="Google Shape;432;p29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37" name="Google Shape;437;p29"/>
          <p:cNvSpPr txBox="1"/>
          <p:nvPr>
            <p:ph idx="4294967295" type="ctrTitle"/>
          </p:nvPr>
        </p:nvSpPr>
        <p:spPr>
          <a:xfrm>
            <a:off x="2755640" y="3141846"/>
            <a:ext cx="3456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Years In Current Role</a:t>
            </a:r>
            <a:endParaRPr sz="3000"/>
          </a:p>
        </p:txBody>
      </p:sp>
      <p:sp>
        <p:nvSpPr>
          <p:cNvPr id="438" name="Google Shape;438;p29"/>
          <p:cNvSpPr txBox="1"/>
          <p:nvPr>
            <p:ph idx="4294967295" type="ctrTitle"/>
          </p:nvPr>
        </p:nvSpPr>
        <p:spPr>
          <a:xfrm>
            <a:off x="2752840" y="4577796"/>
            <a:ext cx="3456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THIS?</a:t>
            </a:r>
            <a:endParaRPr/>
          </a:p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2"/>
          <p:cNvSpPr txBox="1"/>
          <p:nvPr>
            <p:ph idx="1" type="body"/>
          </p:nvPr>
        </p:nvSpPr>
        <p:spPr>
          <a:xfrm>
            <a:off x="199775" y="1363803"/>
            <a:ext cx="8529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Introduction to ‘HR Analytics’</a:t>
            </a:r>
            <a:endParaRPr b="1" sz="16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It’s the process of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collecting</a:t>
            </a:r>
            <a:r>
              <a:rPr lang="en" sz="1600"/>
              <a:t> and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analyzing</a:t>
            </a:r>
            <a:r>
              <a:rPr lang="en" sz="1600"/>
              <a:t> Human Resource (HR) data in order to improve an organization’s workforce performance. 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its need?</a:t>
            </a:r>
            <a:endParaRPr b="1" sz="16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Once organized, compared and analyzed</a:t>
            </a:r>
            <a:r>
              <a:rPr lang="en" sz="1600"/>
              <a:t>, this raw </a:t>
            </a:r>
            <a:br>
              <a:rPr lang="en" sz="1600"/>
            </a:br>
            <a:r>
              <a:rPr lang="en" sz="1600"/>
              <a:t>data provides useful insight.They can help answer </a:t>
            </a:r>
            <a:br>
              <a:rPr lang="en" sz="1600"/>
            </a:br>
            <a:r>
              <a:rPr lang="en" sz="1600"/>
              <a:t>questions like the ones we’ve picked further. 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8" name="Google Shape;198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9" name="Google Shape;199;p1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50" y="2415450"/>
            <a:ext cx="4190225" cy="27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71450"/>
            <a:ext cx="9144000" cy="5486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4" name="Google Shape;444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30"/>
          <p:cNvSpPr txBox="1"/>
          <p:nvPr>
            <p:ph idx="4294967295" type="ctrTitle"/>
          </p:nvPr>
        </p:nvSpPr>
        <p:spPr>
          <a:xfrm>
            <a:off x="1275150" y="170635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 YOU :)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446" name="Google Shape;446;p30"/>
          <p:cNvSpPr txBox="1"/>
          <p:nvPr>
            <p:ph idx="4294967295" type="ctrTitle"/>
          </p:nvPr>
        </p:nvSpPr>
        <p:spPr>
          <a:xfrm>
            <a:off x="2121200" y="2933275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Any Questions?</a:t>
            </a:r>
            <a:endParaRPr sz="4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>
            <p:ph idx="1" type="body"/>
          </p:nvPr>
        </p:nvSpPr>
        <p:spPr>
          <a:xfrm>
            <a:off x="5973000" y="1475825"/>
            <a:ext cx="31710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Rating</a:t>
            </a:r>
            <a:endParaRPr b="1" sz="1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Education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1 'Below College'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2 'College'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3 'Bachelor'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4 'Master'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5 'Doctor'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EnvironmentSatisfaction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1 'Low'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2 'Medium'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3 'High'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4 'Very High'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Google Shape;219;p1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SET</a:t>
            </a:r>
            <a:endParaRPr/>
          </a:p>
        </p:txBody>
      </p:sp>
      <p:sp>
        <p:nvSpPr>
          <p:cNvPr id="220" name="Google Shape;220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38525" y="1475825"/>
            <a:ext cx="31710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Types</a:t>
            </a:r>
            <a:b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Age             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Attrition                   object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BusinessTravel              object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DailyRate       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Department                  object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DistanceFromHome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Education       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EducationField              object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EmployeeCount   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EmployeeNumber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EnvironmentSatisfaction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Gender                      object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WorkLifeBalance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YearsAtCompany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YearsInCurrentRole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YearsSinceLastPromotion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YearsWithCurrManager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dtype: object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22" name="Google Shape;222;p1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23" name="Google Shape;223;p13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3"/>
          <p:cNvSpPr txBox="1"/>
          <p:nvPr>
            <p:ph idx="1" type="body"/>
          </p:nvPr>
        </p:nvSpPr>
        <p:spPr>
          <a:xfrm>
            <a:off x="3011100" y="1475825"/>
            <a:ext cx="31710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Types</a:t>
            </a:r>
            <a:endParaRPr b="1" sz="1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HourlyRate    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JobInvolvement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JobLevel      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JobRole                     object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JobSatisfaction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MaritalStatus               object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MonthlyIncome 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MonthlyRate     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NumCompaniesWorked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Over18                      object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OverTime                    object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PercentSalaryHike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PerformanceRating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RelationshipSatisfaction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StandardHours                int64</a:t>
            </a:r>
            <a:b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StockOptionLevel 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TotalWorkingYears    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TrainingTimesLastYear        int64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 b="25766" l="17992" r="14870" t="14338"/>
          <a:stretch/>
        </p:blipFill>
        <p:spPr>
          <a:xfrm>
            <a:off x="7434025" y="3035075"/>
            <a:ext cx="1855375" cy="16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SET - OVERVIEW</a:t>
            </a:r>
            <a:endParaRPr/>
          </a:p>
        </p:txBody>
      </p:sp>
      <p:sp>
        <p:nvSpPr>
          <p:cNvPr id="244" name="Google Shape;244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1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6" name="Google Shape;246;p1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75" y="1708911"/>
            <a:ext cx="5258400" cy="292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ALL ON INCOME?</a:t>
            </a:r>
            <a:endParaRPr/>
          </a:p>
        </p:txBody>
      </p:sp>
      <p:sp>
        <p:nvSpPr>
          <p:cNvPr id="266" name="Google Shape;266;p1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start with the </a:t>
            </a:r>
            <a:r>
              <a:rPr lang="en"/>
              <a:t>first</a:t>
            </a:r>
            <a:r>
              <a:rPr lang="en"/>
              <a:t> question that pops up in our head…</a:t>
            </a:r>
            <a:endParaRPr/>
          </a:p>
        </p:txBody>
      </p:sp>
      <p:sp>
        <p:nvSpPr>
          <p:cNvPr id="267" name="Google Shape;267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75" y="1739138"/>
            <a:ext cx="8288949" cy="2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 txBox="1"/>
          <p:nvPr/>
        </p:nvSpPr>
        <p:spPr>
          <a:xfrm>
            <a:off x="262075" y="9543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Employee Salary Attrition Distribution</a:t>
            </a:r>
            <a:endParaRPr b="1"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76" name="Google Shape;276;p16"/>
          <p:cNvCxnSpPr/>
          <p:nvPr/>
        </p:nvCxnSpPr>
        <p:spPr>
          <a:xfrm rot="10800000">
            <a:off x="8259275" y="2336725"/>
            <a:ext cx="6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work tenure matter?</a:t>
            </a:r>
            <a:endParaRPr/>
          </a:p>
        </p:txBody>
      </p:sp>
      <p:sp>
        <p:nvSpPr>
          <p:cNvPr id="282" name="Google Shape;282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5" y="1357725"/>
            <a:ext cx="6767575" cy="34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 txBox="1"/>
          <p:nvPr/>
        </p:nvSpPr>
        <p:spPr>
          <a:xfrm>
            <a:off x="1016850" y="672725"/>
            <a:ext cx="634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years worked for the company vs Attrition</a:t>
            </a:r>
            <a:endParaRPr b="1" sz="2000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FROM HOME</a:t>
            </a:r>
            <a:endParaRPr/>
          </a:p>
        </p:txBody>
      </p:sp>
      <p:sp>
        <p:nvSpPr>
          <p:cNvPr id="296" name="Google Shape;296;p1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Commuting long hours for work</a:t>
            </a:r>
            <a:endParaRPr/>
          </a:p>
        </p:txBody>
      </p:sp>
      <p:sp>
        <p:nvSpPr>
          <p:cNvPr id="297" name="Google Shape;297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